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952" r:id="rId3"/>
    <p:sldId id="956" r:id="rId4"/>
    <p:sldId id="972" r:id="rId5"/>
    <p:sldId id="961" r:id="rId6"/>
    <p:sldId id="966" r:id="rId7"/>
    <p:sldId id="971" r:id="rId8"/>
    <p:sldId id="974" r:id="rId9"/>
    <p:sldId id="979" r:id="rId10"/>
    <p:sldId id="984" r:id="rId11"/>
    <p:sldId id="99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5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54E74-AAA8-6A06-A488-43819EBC9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D8F77-C692-291F-8F22-43C1C223A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A5DA9-B1CD-A83B-9AAE-8892D51E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21864-C718-25E1-BE73-F6822307C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E5D59-06B0-FB69-39A9-2013144DF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7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619D0-983E-703C-4DF6-722EC15E3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A3548E-C73A-A93E-6B90-D3AF2AAD5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BA9C9-479A-7C0F-693B-37BAA7963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F5BAD-88F9-8413-45CA-EDAFAA79D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C1624-652D-F759-2FAC-FDFA3587D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A793FD-4C8E-F337-F766-4AA606D8E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4CC95A-A600-E1AA-0D00-61EA5EFB0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DF91A-E014-6E07-0ABB-9213B9A79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2417D-5261-8003-7831-6B0ECF781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E10B2-69FE-0C94-400F-A4573E281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2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5533" y="221403"/>
            <a:ext cx="10648019" cy="676928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Title Slide Text: Keep at 20pt, Arial, </a:t>
            </a:r>
            <a:br>
              <a:rPr lang="en-US" dirty="0"/>
            </a:br>
            <a:r>
              <a:rPr lang="en-US" dirty="0"/>
              <a:t>And at most, 2 lines. Rewrite content if needed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332" y="1825628"/>
            <a:ext cx="10697729" cy="2657856"/>
          </a:xfrm>
        </p:spPr>
        <p:txBody>
          <a:bodyPr/>
          <a:lstStyle>
            <a:lvl1pPr marL="154513" indent="-154513">
              <a:lnSpc>
                <a:spcPct val="110000"/>
              </a:lnSpc>
              <a:spcBef>
                <a:spcPts val="1067"/>
              </a:spcBef>
              <a:tabLst/>
              <a:defRPr sz="2667" baseline="0">
                <a:solidFill>
                  <a:schemeClr val="tx1"/>
                </a:solidFill>
              </a:defRPr>
            </a:lvl1pPr>
            <a:lvl2pPr marL="311143" indent="-156629">
              <a:lnSpc>
                <a:spcPct val="110000"/>
              </a:lnSpc>
              <a:spcBef>
                <a:spcPts val="1067"/>
              </a:spcBef>
              <a:buClr>
                <a:schemeClr val="bg2">
                  <a:lumMod val="90000"/>
                </a:schemeClr>
              </a:buClr>
              <a:buFont typeface="System Font Regular"/>
              <a:buChar char="–"/>
              <a:tabLst/>
              <a:defRPr sz="2667" baseline="0">
                <a:solidFill>
                  <a:schemeClr val="tx1"/>
                </a:solidFill>
              </a:defRPr>
            </a:lvl2pPr>
            <a:lvl3pPr marL="533387" indent="-146047">
              <a:lnSpc>
                <a:spcPct val="110000"/>
              </a:lnSpc>
              <a:spcBef>
                <a:spcPts val="1067"/>
              </a:spcBef>
              <a:buFont typeface="Arial" panose="020B0604020202020204" pitchFamily="34" charset="0"/>
              <a:buChar char="•"/>
              <a:tabLst/>
              <a:defRPr sz="2667" baseline="0">
                <a:solidFill>
                  <a:schemeClr val="tx1"/>
                </a:solidFill>
              </a:defRPr>
            </a:lvl3pPr>
            <a:lvl4pPr>
              <a:defRPr sz="1467">
                <a:solidFill>
                  <a:schemeClr val="tx2"/>
                </a:solidFill>
              </a:defRPr>
            </a:lvl4pPr>
            <a:lvl5pPr>
              <a:defRPr sz="1467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92319B-10CD-A746-B3C3-0F9C46DD8BB1}"/>
              </a:ext>
            </a:extLst>
          </p:cNvPr>
          <p:cNvSpPr txBox="1"/>
          <p:nvPr userDrawn="1"/>
        </p:nvSpPr>
        <p:spPr>
          <a:xfrm>
            <a:off x="11519747" y="6425184"/>
            <a:ext cx="426720" cy="15849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697D2126-1FBC-824B-9ED0-940771247928}" type="slidenum">
              <a:rPr lang="en-US" sz="1067" b="0" i="0">
                <a:latin typeface="Arial" panose="020B0604020202020204" pitchFamily="34" charset="0"/>
              </a:rPr>
              <a:pPr algn="r"/>
              <a:t>‹#›</a:t>
            </a:fld>
            <a:endParaRPr lang="en-US" sz="1067" b="0" i="0"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BDB5E9-CC7F-9F46-9870-8E1475053F94}"/>
              </a:ext>
            </a:extLst>
          </p:cNvPr>
          <p:cNvSpPr/>
          <p:nvPr userDrawn="1"/>
        </p:nvSpPr>
        <p:spPr>
          <a:xfrm>
            <a:off x="0" y="6699504"/>
            <a:ext cx="12192000" cy="1584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56D886-8F78-614E-AF60-43D43C5B63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25337" y="6386655"/>
            <a:ext cx="1741327" cy="23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634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orient="horz" pos="3036">
          <p15:clr>
            <a:srgbClr val="FBAE40"/>
          </p15:clr>
        </p15:guide>
        <p15:guide id="3" orient="horz" pos="309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1F7F3-4ECB-51D4-A270-80A9634E6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93DE8-E9B2-D928-C16D-971B975B9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96F3B-53E9-79BE-6920-47F70B98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D49E9-D23E-CD35-BE64-B5546CBB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0F33E-26D9-278A-0D66-909A7F4A2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76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6ABED-B166-FBEE-BBB9-294A2A055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13385-5A10-D6AF-E93A-F9BB684A8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07EF1-AEBC-98FD-20FF-1236FBE58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512E4-3B26-F81B-29E1-0461483F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B8519-A552-B75D-BFD3-5BE42116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1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BBB10-0B96-CC2C-DB18-56439B90E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70A54-B260-5911-C6E9-E44F620EF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A1012-BDD5-B93F-8C03-35E55B146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F6246-40B4-0482-1A20-42E9CF3C9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B67E8-C67D-A26C-E7C3-1854B8A18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57FAA-CA9C-D2C6-B392-58A85EF2D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44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46EA0-045F-B1E5-730C-AD2EB6639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6D804-CFF8-E002-D54F-52AEE9A62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F02DB-DD9E-E14B-A74D-61897C52A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D23131-6A0D-D973-FEB8-9A3D6F4E0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1DF8AF-C24C-5AE2-4234-5EA6EA8DC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06EB96-CB9C-29BD-3803-F6F52F5C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785121-150A-F409-66A5-1892C3B61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9EDB6E-ECFB-9C4F-753B-7CBEF11A4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2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35F94-BDF5-D3BA-D8D9-EBAFC8465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0B156B-63EB-E5FA-A73E-967C3DE71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D6DC1B-0B6F-780D-CDDF-C1BE855B6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F234B-C584-2396-6D75-FF6F3A238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96687-BF14-53A5-CD37-8F68FA8BB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313100-9D54-1019-D94A-68B5601E6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048FDD-1B54-FE05-B88A-BA23DF73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8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805BE-E8F9-A39B-24EF-3FE96D9B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8161C-4791-3118-8C4C-87AF3A305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2CE4F-0E42-2B98-6B6A-A9E94A019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4C7B0-759E-AFB3-D52D-E2264AC18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6D6A0-74D1-4C71-32E2-3C7944CB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80F96-2F0E-D397-656D-8C0C88B5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4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11387-9F5D-8D50-8A75-86FA4CDCD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E1B1A2-11FA-6A46-E10D-B22F15D2C3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2E2C4-978D-92A4-7CCE-ABF4A3E02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6DA53-E207-0013-4004-C616D3C9F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C635F-47AC-0E1C-491F-E62C3FE2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2C602-50B3-A0E8-0D8B-05A3BB64D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4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80FA5C-BFA1-EC16-4512-7038FA2BE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BAC5D4-2271-21FB-FD9F-12B63F2DD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5F835-4AE1-26F2-D1BB-4F007022A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594A8-A871-4BE5-877E-3D88CEE4774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6B0F4-454B-B20A-6F5E-681CFC2F8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EB4CF-3A60-53E7-4EB1-3070D8216B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FF8F3-D241-4206-8687-604DBDB05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6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tritioncaremanual.org/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vsms.saude.gov.br/bvs/publicacoes/dietary_guidelines_brazilian_population.pdf" TargetMode="External"/><Relationship Id="rId2" Type="http://schemas.openxmlformats.org/officeDocument/2006/relationships/hyperlink" Target="http://www.andeal.org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65C1D-8AA0-D276-7465-CF8BCEF690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FFAD7-05DF-7409-EAFA-216F9C4CD4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55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7FC8A-FCA0-247B-8CE6-172DF775C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33" y="431179"/>
            <a:ext cx="10648019" cy="467151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E11E-90E4-E7D6-2016-E8EC2FCC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332" y="1129991"/>
            <a:ext cx="10697729" cy="335349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31. </a:t>
            </a:r>
            <a:r>
              <a:rPr lang="en-US" dirty="0" err="1"/>
              <a:t>Bouteloup</a:t>
            </a:r>
            <a:r>
              <a:rPr lang="en-US" dirty="0"/>
              <a:t> C, </a:t>
            </a:r>
            <a:r>
              <a:rPr lang="en-US" dirty="0" err="1"/>
              <a:t>Desport</a:t>
            </a:r>
            <a:r>
              <a:rPr lang="en-US" dirty="0"/>
              <a:t> JC, </a:t>
            </a:r>
            <a:r>
              <a:rPr lang="en-US" dirty="0" err="1"/>
              <a:t>Clavelou</a:t>
            </a:r>
            <a:r>
              <a:rPr lang="en-US" dirty="0"/>
              <a:t> P, Guy N, </a:t>
            </a:r>
            <a:r>
              <a:rPr lang="en-US" dirty="0" err="1"/>
              <a:t>Derumeaux</a:t>
            </a:r>
            <a:r>
              <a:rPr lang="en-US" dirty="0"/>
              <a:t>-Burel H, Ferrier A, </a:t>
            </a:r>
            <a:r>
              <a:rPr lang="en-US" dirty="0" err="1"/>
              <a:t>Couratier</a:t>
            </a:r>
            <a:r>
              <a:rPr lang="en-US" dirty="0"/>
              <a:t> P. Hypermetabolism in ALS patients: an early and persistent phenomenon. J Neurol. 2009 Aug;256(8):1236-42. </a:t>
            </a:r>
            <a:r>
              <a:rPr lang="en-US" dirty="0" err="1"/>
              <a:t>doi</a:t>
            </a:r>
            <a:r>
              <a:rPr lang="en-US" dirty="0"/>
              <a:t>: 10.1007/s00415-009-5100-z. </a:t>
            </a:r>
            <a:r>
              <a:rPr lang="en-US" dirty="0" err="1"/>
              <a:t>Epub</a:t>
            </a:r>
            <a:r>
              <a:rPr lang="en-US" dirty="0"/>
              <a:t> 2009 Mar 22. PMID: 19306035.</a:t>
            </a:r>
          </a:p>
          <a:p>
            <a:r>
              <a:rPr lang="en-US" dirty="0"/>
              <a:t>32. </a:t>
            </a:r>
            <a:r>
              <a:rPr lang="en-US" dirty="0" err="1"/>
              <a:t>Scagnelli</a:t>
            </a:r>
            <a:r>
              <a:rPr lang="en-US" dirty="0"/>
              <a:t> CN, Howard DB, Bromberg MB, </a:t>
            </a:r>
            <a:r>
              <a:rPr lang="en-US" dirty="0" err="1"/>
              <a:t>Kasarskis</a:t>
            </a:r>
            <a:r>
              <a:rPr lang="en-US" dirty="0"/>
              <a:t> EJ, Matthews DE, </a:t>
            </a:r>
            <a:r>
              <a:rPr lang="en-US" dirty="0" err="1"/>
              <a:t>Mitsumoto</a:t>
            </a:r>
            <a:r>
              <a:rPr lang="en-US" dirty="0"/>
              <a:t> HM, Simmons Z, Tandan R; ALS Nutrition-NIPPV Study Group. Hydration measured by doubly labeled water in ALS and its effects on survival. </a:t>
            </a:r>
            <a:r>
              <a:rPr lang="en-US" dirty="0" err="1"/>
              <a:t>Amyotroph</a:t>
            </a:r>
            <a:r>
              <a:rPr lang="en-US" dirty="0"/>
              <a:t> Lateral </a:t>
            </a:r>
            <a:r>
              <a:rPr lang="en-US" dirty="0" err="1"/>
              <a:t>Scler</a:t>
            </a:r>
            <a:r>
              <a:rPr lang="en-US" dirty="0"/>
              <a:t> Frontotemporal </a:t>
            </a:r>
            <a:r>
              <a:rPr lang="en-US" dirty="0" err="1"/>
              <a:t>Degener</a:t>
            </a:r>
            <a:r>
              <a:rPr lang="en-US" dirty="0"/>
              <a:t>. 2018 May;19(3-4):220-231. </a:t>
            </a:r>
            <a:r>
              <a:rPr lang="en-US" dirty="0" err="1"/>
              <a:t>doi</a:t>
            </a:r>
            <a:r>
              <a:rPr lang="en-US" dirty="0"/>
              <a:t>: 10.1080/21678421.2017.1413117. </a:t>
            </a:r>
            <a:r>
              <a:rPr lang="en-US" dirty="0" err="1"/>
              <a:t>Epub</a:t>
            </a:r>
            <a:r>
              <a:rPr lang="en-US" dirty="0"/>
              <a:t> 2017 Dec 15. PMID: 29243507.</a:t>
            </a:r>
          </a:p>
        </p:txBody>
      </p:sp>
    </p:spTree>
    <p:extLst>
      <p:ext uri="{BB962C8B-B14F-4D97-AF65-F5344CB8AC3E}">
        <p14:creationId xmlns:p14="http://schemas.microsoft.com/office/powerpoint/2010/main" val="633528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8674B-B8D4-2A23-069D-30DC855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11C6A-EEE2-F0FE-FE2E-0E4957E66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33. </a:t>
            </a:r>
            <a:r>
              <a:rPr lang="en-US" dirty="0" err="1"/>
              <a:t>Waheed</a:t>
            </a:r>
            <a:r>
              <a:rPr lang="en-US" dirty="0"/>
              <a:t> W, Khan F, </a:t>
            </a:r>
            <a:r>
              <a:rPr lang="en-US" dirty="0" err="1"/>
              <a:t>Naud</a:t>
            </a:r>
            <a:r>
              <a:rPr lang="en-US" dirty="0"/>
              <a:t> S, </a:t>
            </a:r>
            <a:r>
              <a:rPr lang="en-US" dirty="0" err="1"/>
              <a:t>Kasarskis</a:t>
            </a:r>
            <a:r>
              <a:rPr lang="en-US" dirty="0"/>
              <a:t> E, Matthews D, Tandan R. Urine specific gravity to identify and predict hydration need in ALS. </a:t>
            </a:r>
            <a:r>
              <a:rPr lang="en-US" dirty="0" err="1"/>
              <a:t>Amyotroph</a:t>
            </a:r>
            <a:r>
              <a:rPr lang="en-US" dirty="0"/>
              <a:t> Lateral </a:t>
            </a:r>
            <a:r>
              <a:rPr lang="en-US" dirty="0" err="1"/>
              <a:t>Scler</a:t>
            </a:r>
            <a:r>
              <a:rPr lang="en-US" dirty="0"/>
              <a:t> Frontotemporal </a:t>
            </a:r>
            <a:r>
              <a:rPr lang="en-US" dirty="0" err="1"/>
              <a:t>Degener</a:t>
            </a:r>
            <a:r>
              <a:rPr lang="en-US" dirty="0"/>
              <a:t>. 2022 Aug;23(5-6):407-414. </a:t>
            </a:r>
            <a:r>
              <a:rPr lang="en-US" dirty="0" err="1"/>
              <a:t>doi</a:t>
            </a:r>
            <a:r>
              <a:rPr lang="en-US" dirty="0"/>
              <a:t>: 10.1080/21678421.2021.2013894. </a:t>
            </a:r>
            <a:r>
              <a:rPr lang="en-US" dirty="0" err="1"/>
              <a:t>Epub</a:t>
            </a:r>
            <a:r>
              <a:rPr lang="en-US" dirty="0"/>
              <a:t> 2021 Dec 17. PMID: 34918583; PMCID: PMC9887640.</a:t>
            </a:r>
          </a:p>
        </p:txBody>
      </p:sp>
    </p:spTree>
    <p:extLst>
      <p:ext uri="{BB962C8B-B14F-4D97-AF65-F5344CB8AC3E}">
        <p14:creationId xmlns:p14="http://schemas.microsoft.com/office/powerpoint/2010/main" val="400566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331" y="898332"/>
            <a:ext cx="11216596" cy="3585153"/>
          </a:xfrm>
        </p:spPr>
        <p:txBody>
          <a:bodyPr>
            <a:normAutofit fontScale="85000" lnSpcReduction="20000"/>
          </a:bodyPr>
          <a:lstStyle/>
          <a:p>
            <a:pPr marL="304792" indent="-304792">
              <a:buFont typeface="+mj-lt"/>
              <a:buAutoNum type="arabicPeriod"/>
            </a:pPr>
            <a:r>
              <a:rPr lang="en-US" sz="2133" dirty="0" err="1"/>
              <a:t>Jawaid</a:t>
            </a:r>
            <a:r>
              <a:rPr lang="en-US" sz="2133" dirty="0"/>
              <a:t> A, Murthy SB, Wilson AM, Qureshi SU, </a:t>
            </a:r>
            <a:r>
              <a:rPr lang="en-US" sz="2133" dirty="0" err="1"/>
              <a:t>Amro</a:t>
            </a:r>
            <a:r>
              <a:rPr lang="en-US" sz="2133" dirty="0"/>
              <a:t> MJ, Wheaton M, et al. A decrease in body mass index is associated with faster progression of motor symptoms and shorter survival in ALS. </a:t>
            </a:r>
            <a:r>
              <a:rPr lang="en-US" sz="2133" dirty="0" err="1"/>
              <a:t>Amyotroph</a:t>
            </a:r>
            <a:r>
              <a:rPr lang="en-US" sz="2133" dirty="0"/>
              <a:t> Lateral </a:t>
            </a:r>
            <a:r>
              <a:rPr lang="en-US" sz="2133" dirty="0" err="1"/>
              <a:t>Scler</a:t>
            </a:r>
            <a:r>
              <a:rPr lang="en-US" sz="2133" dirty="0"/>
              <a:t> 2010;11:542e8. </a:t>
            </a:r>
          </a:p>
          <a:p>
            <a:pPr marL="304792" indent="-304792">
              <a:buFont typeface="+mj-lt"/>
              <a:buAutoNum type="arabicPeriod"/>
            </a:pPr>
            <a:r>
              <a:rPr lang="en-US" sz="2133" dirty="0"/>
              <a:t>Marin B, </a:t>
            </a:r>
            <a:r>
              <a:rPr lang="en-US" sz="2133" dirty="0" err="1"/>
              <a:t>Desport</a:t>
            </a:r>
            <a:r>
              <a:rPr lang="en-US" sz="2133" dirty="0"/>
              <a:t> JC, </a:t>
            </a:r>
            <a:r>
              <a:rPr lang="en-US" sz="2133" dirty="0" err="1"/>
              <a:t>Kajeu</a:t>
            </a:r>
            <a:r>
              <a:rPr lang="en-US" sz="2133" dirty="0"/>
              <a:t> P, Jesus P, </a:t>
            </a:r>
            <a:r>
              <a:rPr lang="en-US" sz="2133" dirty="0" err="1"/>
              <a:t>Nicolaud</a:t>
            </a:r>
            <a:r>
              <a:rPr lang="en-US" sz="2133" dirty="0"/>
              <a:t> B, Nicol M, et al. Alteration of nutritional status at diagnosis is a prognostic factor for survival of amyotrophic lateral sclerosis patients. J </a:t>
            </a:r>
            <a:r>
              <a:rPr lang="en-US" sz="2133" dirty="0" err="1"/>
              <a:t>Neurol</a:t>
            </a:r>
            <a:r>
              <a:rPr lang="en-US" sz="2133" dirty="0"/>
              <a:t> </a:t>
            </a:r>
            <a:r>
              <a:rPr lang="en-US" sz="2133" dirty="0" err="1"/>
              <a:t>Neurosurg</a:t>
            </a:r>
            <a:r>
              <a:rPr lang="en-US" sz="2133" dirty="0"/>
              <a:t> Psychiatry; 2010.</a:t>
            </a:r>
          </a:p>
          <a:p>
            <a:pPr marL="304792" indent="-304792">
              <a:buFont typeface="+mj-lt"/>
              <a:buAutoNum type="arabicPeriod"/>
            </a:pPr>
            <a:r>
              <a:rPr lang="en-US" sz="2133" dirty="0"/>
              <a:t>Miller RG, Jackson CE, </a:t>
            </a:r>
            <a:r>
              <a:rPr lang="en-US" sz="2133" dirty="0" err="1"/>
              <a:t>Kasarskis</a:t>
            </a:r>
            <a:r>
              <a:rPr lang="en-US" sz="2133" dirty="0"/>
              <a:t> EJ, England JD, </a:t>
            </a:r>
            <a:r>
              <a:rPr lang="en-US" sz="2133" dirty="0" err="1"/>
              <a:t>Forshew</a:t>
            </a:r>
            <a:r>
              <a:rPr lang="en-US" sz="2133" dirty="0"/>
              <a:t> D, Johnston W, et al. Practice parameter update: the care of the patient with amyotrophic lateral sclerosis: multidisciplinary care, symptom management, and cognitive/ behavioral impairment (an evidence-based review): report of the Quality Standards Subcommittee of the American Academy of Neurology. Neurology 2009;73:1227e33.</a:t>
            </a:r>
          </a:p>
          <a:p>
            <a:pPr marL="304792" indent="-304792">
              <a:buFont typeface="+mj-lt"/>
              <a:buAutoNum type="arabicPeriod"/>
            </a:pPr>
            <a:r>
              <a:rPr lang="en-US" sz="2133" dirty="0" err="1"/>
              <a:t>Genton</a:t>
            </a:r>
            <a:r>
              <a:rPr lang="en-US" sz="2133" dirty="0"/>
              <a:t> L, </a:t>
            </a:r>
            <a:r>
              <a:rPr lang="en-US" sz="2133" dirty="0" err="1"/>
              <a:t>Viatte</a:t>
            </a:r>
            <a:r>
              <a:rPr lang="en-US" sz="2133" dirty="0"/>
              <a:t> V, </a:t>
            </a:r>
            <a:r>
              <a:rPr lang="en-US" sz="2133" dirty="0" err="1"/>
              <a:t>Janssens</a:t>
            </a:r>
            <a:r>
              <a:rPr lang="en-US" sz="2133" dirty="0"/>
              <a:t> JP, </a:t>
            </a:r>
            <a:r>
              <a:rPr lang="en-US" sz="2133" dirty="0" err="1"/>
              <a:t>Héritier</a:t>
            </a:r>
            <a:r>
              <a:rPr lang="en-US" sz="2133" dirty="0"/>
              <a:t> AC, </a:t>
            </a:r>
            <a:r>
              <a:rPr lang="en-US" sz="2133" dirty="0" err="1"/>
              <a:t>Pichard</a:t>
            </a:r>
            <a:r>
              <a:rPr lang="en-US" sz="2133" dirty="0"/>
              <a:t> C. Nutritional state, energy intakes and energy expenditure of amyotrophic lateral sclerosis (ALS) patients. </a:t>
            </a:r>
            <a:r>
              <a:rPr lang="en-US" sz="2133" dirty="0" err="1"/>
              <a:t>Clin</a:t>
            </a:r>
            <a:r>
              <a:rPr lang="en-US" sz="2133" dirty="0"/>
              <a:t> </a:t>
            </a:r>
            <a:r>
              <a:rPr lang="en-US" sz="2133" dirty="0" err="1"/>
              <a:t>Nutr</a:t>
            </a:r>
            <a:r>
              <a:rPr lang="en-US" sz="2133" dirty="0"/>
              <a:t>. 2011 Oct;30(5):553-9. </a:t>
            </a:r>
            <a:r>
              <a:rPr lang="en-US" sz="2133" dirty="0" err="1"/>
              <a:t>doi</a:t>
            </a:r>
            <a:r>
              <a:rPr lang="en-US" sz="2133" dirty="0"/>
              <a:t>: 10.1016/j.clnu.2011.06.004. </a:t>
            </a:r>
            <a:r>
              <a:rPr lang="en-US" sz="2133" dirty="0" err="1"/>
              <a:t>Epub</a:t>
            </a:r>
            <a:r>
              <a:rPr lang="en-US" sz="2133" dirty="0"/>
              <a:t> 2011 Jul 27. PMID: 21798636.</a:t>
            </a:r>
          </a:p>
        </p:txBody>
      </p:sp>
    </p:spTree>
    <p:extLst>
      <p:ext uri="{BB962C8B-B14F-4D97-AF65-F5344CB8AC3E}">
        <p14:creationId xmlns:p14="http://schemas.microsoft.com/office/powerpoint/2010/main" val="321903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6634-4825-EB28-65B8-8FB5BAE9A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E28D0-B494-4FB5-D079-5F7F23FAD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331" y="898332"/>
            <a:ext cx="11499093" cy="35851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133" dirty="0"/>
              <a:t>5. D'Amico E, Grosso G, Nieves JW, </a:t>
            </a:r>
            <a:r>
              <a:rPr lang="en-US" sz="2133" dirty="0" err="1"/>
              <a:t>Zanghì</a:t>
            </a:r>
            <a:r>
              <a:rPr lang="en-US" sz="2133" dirty="0"/>
              <a:t> A, Factor-Litvak P, </a:t>
            </a:r>
            <a:r>
              <a:rPr lang="en-US" sz="2133" dirty="0" err="1"/>
              <a:t>Mitsumoto</a:t>
            </a:r>
            <a:r>
              <a:rPr lang="en-US" sz="2133" dirty="0"/>
              <a:t> H. Metabolic Abnormalities, Dietary Risk Factors and Nutritional Management in Amyotrophic Lateral Sclerosis. Nutrients. 2021 Jun 30;13(7):2273. </a:t>
            </a:r>
            <a:r>
              <a:rPr lang="en-US" sz="2133" dirty="0" err="1"/>
              <a:t>doi</a:t>
            </a:r>
            <a:r>
              <a:rPr lang="en-US" sz="2133" dirty="0"/>
              <a:t>: 10.3390/nu13072273. PMID: 34209133; PMCID: PMC8308334.</a:t>
            </a:r>
          </a:p>
          <a:p>
            <a:pPr marL="0" indent="0">
              <a:buNone/>
            </a:pPr>
            <a:r>
              <a:rPr lang="en-US" sz="2133" dirty="0">
                <a:solidFill>
                  <a:srgbClr val="212121"/>
                </a:solidFill>
              </a:rPr>
              <a:t>6. Nakayama Y, Shimizu T, Matsuda C, </a:t>
            </a:r>
            <a:r>
              <a:rPr lang="en-US" sz="2133" dirty="0" err="1">
                <a:solidFill>
                  <a:srgbClr val="212121"/>
                </a:solidFill>
              </a:rPr>
              <a:t>Haraguchi</a:t>
            </a:r>
            <a:r>
              <a:rPr lang="en-US" sz="2133" dirty="0">
                <a:solidFill>
                  <a:srgbClr val="212121"/>
                </a:solidFill>
              </a:rPr>
              <a:t> M, Hayashi K, </a:t>
            </a:r>
            <a:r>
              <a:rPr lang="en-US" sz="2133" dirty="0" err="1">
                <a:solidFill>
                  <a:srgbClr val="212121"/>
                </a:solidFill>
              </a:rPr>
              <a:t>Bokuda</a:t>
            </a:r>
            <a:r>
              <a:rPr lang="en-US" sz="2133" dirty="0">
                <a:solidFill>
                  <a:srgbClr val="212121"/>
                </a:solidFill>
              </a:rPr>
              <a:t> K, Nagao M, </a:t>
            </a:r>
            <a:r>
              <a:rPr lang="en-US" sz="2133" dirty="0" err="1">
                <a:solidFill>
                  <a:srgbClr val="212121"/>
                </a:solidFill>
              </a:rPr>
              <a:t>Kawata</a:t>
            </a:r>
            <a:r>
              <a:rPr lang="en-US" sz="2133" dirty="0">
                <a:solidFill>
                  <a:srgbClr val="212121"/>
                </a:solidFill>
              </a:rPr>
              <a:t> A, Ishikawa-Takata K, </a:t>
            </a:r>
            <a:r>
              <a:rPr lang="en-US" sz="2133" dirty="0" err="1">
                <a:solidFill>
                  <a:srgbClr val="212121"/>
                </a:solidFill>
              </a:rPr>
              <a:t>Isozaki</a:t>
            </a:r>
            <a:r>
              <a:rPr lang="en-US" sz="2133" dirty="0">
                <a:solidFill>
                  <a:srgbClr val="212121"/>
                </a:solidFill>
              </a:rPr>
              <a:t> E. Body weight variation predicts disease progression after invasive ventilation in amyotrophic lateral sclerosis. Sci Rep. 2019 Aug 22;9(1):12262. </a:t>
            </a:r>
            <a:r>
              <a:rPr lang="en-US" sz="2133" dirty="0" err="1">
                <a:solidFill>
                  <a:srgbClr val="212121"/>
                </a:solidFill>
              </a:rPr>
              <a:t>doi</a:t>
            </a:r>
            <a:r>
              <a:rPr lang="en-US" sz="2133" dirty="0">
                <a:solidFill>
                  <a:srgbClr val="212121"/>
                </a:solidFill>
              </a:rPr>
              <a:t>: 10.1038/s41598-019-48831-9. PMID: 31439899; PMCID: PMC6706382.</a:t>
            </a:r>
          </a:p>
          <a:p>
            <a:pPr marL="0" indent="0">
              <a:buNone/>
            </a:pPr>
            <a:r>
              <a:rPr lang="en-US" sz="2133" dirty="0">
                <a:solidFill>
                  <a:srgbClr val="212121"/>
                </a:solidFill>
              </a:rPr>
              <a:t>7. </a:t>
            </a:r>
            <a:r>
              <a:rPr lang="en-US" sz="2133" dirty="0" err="1">
                <a:solidFill>
                  <a:srgbClr val="212121"/>
                </a:solidFill>
              </a:rPr>
              <a:t>Desport</a:t>
            </a:r>
            <a:r>
              <a:rPr lang="en-US" sz="2133" dirty="0">
                <a:solidFill>
                  <a:srgbClr val="212121"/>
                </a:solidFill>
              </a:rPr>
              <a:t> JC, Preux PM, Truong CT, </a:t>
            </a:r>
            <a:r>
              <a:rPr lang="en-US" sz="2133" dirty="0" err="1">
                <a:solidFill>
                  <a:srgbClr val="212121"/>
                </a:solidFill>
              </a:rPr>
              <a:t>Courat</a:t>
            </a:r>
            <a:r>
              <a:rPr lang="en-US" sz="2133" dirty="0">
                <a:solidFill>
                  <a:srgbClr val="212121"/>
                </a:solidFill>
              </a:rPr>
              <a:t> L, </a:t>
            </a:r>
            <a:r>
              <a:rPr lang="en-US" sz="2133" dirty="0" err="1">
                <a:solidFill>
                  <a:srgbClr val="212121"/>
                </a:solidFill>
              </a:rPr>
              <a:t>Vallat</a:t>
            </a:r>
            <a:r>
              <a:rPr lang="en-US" sz="2133" dirty="0">
                <a:solidFill>
                  <a:srgbClr val="212121"/>
                </a:solidFill>
              </a:rPr>
              <a:t> JM, </a:t>
            </a:r>
            <a:r>
              <a:rPr lang="en-US" sz="2133" dirty="0" err="1">
                <a:solidFill>
                  <a:srgbClr val="212121"/>
                </a:solidFill>
              </a:rPr>
              <a:t>Couratier</a:t>
            </a:r>
            <a:r>
              <a:rPr lang="en-US" sz="2133" dirty="0">
                <a:solidFill>
                  <a:srgbClr val="212121"/>
                </a:solidFill>
              </a:rPr>
              <a:t> P. Nutritional assessment and survival in ALS patients. </a:t>
            </a:r>
            <a:r>
              <a:rPr lang="en-US" sz="2133" dirty="0" err="1">
                <a:solidFill>
                  <a:srgbClr val="212121"/>
                </a:solidFill>
              </a:rPr>
              <a:t>Amyotroph</a:t>
            </a:r>
            <a:r>
              <a:rPr lang="en-US" sz="2133" dirty="0">
                <a:solidFill>
                  <a:srgbClr val="212121"/>
                </a:solidFill>
              </a:rPr>
              <a:t> Lateral </a:t>
            </a:r>
            <a:r>
              <a:rPr lang="en-US" sz="2133" dirty="0" err="1">
                <a:solidFill>
                  <a:srgbClr val="212121"/>
                </a:solidFill>
              </a:rPr>
              <a:t>Scler</a:t>
            </a:r>
            <a:r>
              <a:rPr lang="en-US" sz="2133" dirty="0">
                <a:solidFill>
                  <a:srgbClr val="212121"/>
                </a:solidFill>
              </a:rPr>
              <a:t> Other Motor Neuron </a:t>
            </a:r>
            <a:r>
              <a:rPr lang="en-US" sz="2133" dirty="0" err="1">
                <a:solidFill>
                  <a:srgbClr val="212121"/>
                </a:solidFill>
              </a:rPr>
              <a:t>Disord</a:t>
            </a:r>
            <a:r>
              <a:rPr lang="en-US" sz="2133" dirty="0">
                <a:solidFill>
                  <a:srgbClr val="212121"/>
                </a:solidFill>
              </a:rPr>
              <a:t>. 2000 Mar;1(2):91-6. </a:t>
            </a:r>
            <a:r>
              <a:rPr lang="en-US" sz="2133" dirty="0" err="1">
                <a:solidFill>
                  <a:srgbClr val="212121"/>
                </a:solidFill>
              </a:rPr>
              <a:t>doi</a:t>
            </a:r>
            <a:r>
              <a:rPr lang="en-US" sz="2133" dirty="0">
                <a:solidFill>
                  <a:srgbClr val="212121"/>
                </a:solidFill>
              </a:rPr>
              <a:t>: 10.1080/14660820050515386. PMID: 11467055.</a:t>
            </a:r>
          </a:p>
          <a:p>
            <a:pPr marL="0" indent="0">
              <a:buNone/>
            </a:pPr>
            <a:r>
              <a:rPr lang="en-US" sz="2133" dirty="0">
                <a:solidFill>
                  <a:srgbClr val="212121"/>
                </a:solidFill>
              </a:rPr>
              <a:t>8. </a:t>
            </a:r>
            <a:r>
              <a:rPr lang="en-US" sz="2133" dirty="0" err="1">
                <a:solidFill>
                  <a:srgbClr val="212121"/>
                </a:solidFill>
              </a:rPr>
              <a:t>Kasarskis</a:t>
            </a:r>
            <a:r>
              <a:rPr lang="en-US" sz="2133" dirty="0">
                <a:solidFill>
                  <a:srgbClr val="212121"/>
                </a:solidFill>
              </a:rPr>
              <a:t> EJ, Berryman S, </a:t>
            </a:r>
            <a:r>
              <a:rPr lang="en-US" sz="2133" dirty="0" err="1">
                <a:solidFill>
                  <a:srgbClr val="212121"/>
                </a:solidFill>
              </a:rPr>
              <a:t>Vanderleest</a:t>
            </a:r>
            <a:r>
              <a:rPr lang="en-US" sz="2133" dirty="0">
                <a:solidFill>
                  <a:srgbClr val="212121"/>
                </a:solidFill>
              </a:rPr>
              <a:t> JG, Schneider AR, McClain CJ. Nutritional status of patients with amyotrophic lateral sclerosis: relation to the proximity of death. Am J Clin </a:t>
            </a:r>
            <a:r>
              <a:rPr lang="en-US" sz="2133" dirty="0" err="1">
                <a:solidFill>
                  <a:srgbClr val="212121"/>
                </a:solidFill>
              </a:rPr>
              <a:t>Nutr</a:t>
            </a:r>
            <a:r>
              <a:rPr lang="en-US" sz="2133" dirty="0">
                <a:solidFill>
                  <a:srgbClr val="212121"/>
                </a:solidFill>
              </a:rPr>
              <a:t> 1996;63:130e7. 22. </a:t>
            </a:r>
            <a:r>
              <a:rPr lang="en-US" sz="2133" dirty="0" err="1">
                <a:solidFill>
                  <a:srgbClr val="212121"/>
                </a:solidFill>
              </a:rPr>
              <a:t>Genton</a:t>
            </a:r>
            <a:r>
              <a:rPr lang="en-US" sz="2133" dirty="0">
                <a:solidFill>
                  <a:srgbClr val="212121"/>
                </a:solidFill>
              </a:rPr>
              <a:t> L, </a:t>
            </a:r>
            <a:r>
              <a:rPr lang="en-US" sz="2133" dirty="0" err="1">
                <a:solidFill>
                  <a:srgbClr val="212121"/>
                </a:solidFill>
              </a:rPr>
              <a:t>Dupertuis</a:t>
            </a:r>
            <a:r>
              <a:rPr lang="en-US" sz="2133" dirty="0">
                <a:solidFill>
                  <a:srgbClr val="212121"/>
                </a:solidFill>
              </a:rPr>
              <a:t> YM, </a:t>
            </a:r>
            <a:r>
              <a:rPr lang="en-US" sz="2133" dirty="0" err="1">
                <a:solidFill>
                  <a:srgbClr val="212121"/>
                </a:solidFill>
              </a:rPr>
              <a:t>Romand</a:t>
            </a:r>
            <a:r>
              <a:rPr lang="en-US" sz="2133" dirty="0">
                <a:solidFill>
                  <a:srgbClr val="212121"/>
                </a:solidFill>
              </a:rPr>
              <a:t> JA, </a:t>
            </a:r>
            <a:r>
              <a:rPr lang="en-US" sz="2133" dirty="0" err="1">
                <a:solidFill>
                  <a:srgbClr val="212121"/>
                </a:solidFill>
              </a:rPr>
              <a:t>Simonet</a:t>
            </a:r>
            <a:r>
              <a:rPr lang="en-US" sz="2133" dirty="0">
                <a:solidFill>
                  <a:srgbClr val="212121"/>
                </a:solidFill>
              </a:rPr>
              <a:t> ML,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79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3B42B-4D18-FE3D-2AD8-80CAA05CE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30EE5-61FB-33FE-0AD9-0F9E55634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332" y="1159727"/>
            <a:ext cx="10697729" cy="33237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133" dirty="0">
                <a:solidFill>
                  <a:srgbClr val="212121"/>
                </a:solidFill>
              </a:rPr>
              <a:t>9. Jolliet P, Huber O, et al. Higher calorie prescription improves nutrient delivery during the first 5 days of enteral nutrition. Clin </a:t>
            </a:r>
            <a:r>
              <a:rPr lang="en-US" sz="2133" dirty="0" err="1">
                <a:solidFill>
                  <a:srgbClr val="212121"/>
                </a:solidFill>
              </a:rPr>
              <a:t>Nutr</a:t>
            </a:r>
            <a:r>
              <a:rPr lang="en-US" sz="2133" dirty="0">
                <a:solidFill>
                  <a:srgbClr val="212121"/>
                </a:solidFill>
              </a:rPr>
              <a:t> 2004;23:307e15. 23. Shimizu T, Hayashi H, Tanabe H. Energy metabolism of ALS patients under mechanical ventilation and tube feeding. </a:t>
            </a:r>
            <a:r>
              <a:rPr lang="en-US" sz="2133" dirty="0" err="1">
                <a:solidFill>
                  <a:srgbClr val="212121"/>
                </a:solidFill>
              </a:rPr>
              <a:t>Rinsho</a:t>
            </a:r>
            <a:r>
              <a:rPr lang="en-US" sz="2133" dirty="0">
                <a:solidFill>
                  <a:srgbClr val="212121"/>
                </a:solidFill>
              </a:rPr>
              <a:t> </a:t>
            </a:r>
            <a:r>
              <a:rPr lang="en-US" sz="2133" dirty="0" err="1">
                <a:solidFill>
                  <a:srgbClr val="212121"/>
                </a:solidFill>
              </a:rPr>
              <a:t>Shinkeigaku</a:t>
            </a:r>
            <a:r>
              <a:rPr lang="en-US" sz="2133" dirty="0">
                <a:solidFill>
                  <a:srgbClr val="212121"/>
                </a:solidFill>
              </a:rPr>
              <a:t> 1991;31:255e9.</a:t>
            </a:r>
          </a:p>
          <a:p>
            <a:pPr marL="0" indent="0">
              <a:buNone/>
            </a:pPr>
            <a:r>
              <a:rPr lang="en-US" sz="2133" dirty="0">
                <a:solidFill>
                  <a:srgbClr val="212121"/>
                </a:solidFill>
              </a:rPr>
              <a:t>10. </a:t>
            </a:r>
            <a:r>
              <a:rPr lang="en-US" sz="2133" dirty="0" err="1">
                <a:solidFill>
                  <a:srgbClr val="212121"/>
                </a:solidFill>
              </a:rPr>
              <a:t>Desport</a:t>
            </a:r>
            <a:r>
              <a:rPr lang="en-US" sz="2133" dirty="0">
                <a:solidFill>
                  <a:srgbClr val="212121"/>
                </a:solidFill>
              </a:rPr>
              <a:t> JC, Preux PM, </a:t>
            </a:r>
            <a:r>
              <a:rPr lang="en-US" sz="2133" dirty="0" err="1">
                <a:solidFill>
                  <a:srgbClr val="212121"/>
                </a:solidFill>
              </a:rPr>
              <a:t>Magy</a:t>
            </a:r>
            <a:r>
              <a:rPr lang="en-US" sz="2133" dirty="0">
                <a:solidFill>
                  <a:srgbClr val="212121"/>
                </a:solidFill>
              </a:rPr>
              <a:t> L, </a:t>
            </a:r>
            <a:r>
              <a:rPr lang="en-US" sz="2133" dirty="0" err="1">
                <a:solidFill>
                  <a:srgbClr val="212121"/>
                </a:solidFill>
              </a:rPr>
              <a:t>Boirie</a:t>
            </a:r>
            <a:r>
              <a:rPr lang="en-US" sz="2133" dirty="0">
                <a:solidFill>
                  <a:srgbClr val="212121"/>
                </a:solidFill>
              </a:rPr>
              <a:t> Y, </a:t>
            </a:r>
            <a:r>
              <a:rPr lang="en-US" sz="2133" dirty="0" err="1">
                <a:solidFill>
                  <a:srgbClr val="212121"/>
                </a:solidFill>
              </a:rPr>
              <a:t>Vallat</a:t>
            </a:r>
            <a:r>
              <a:rPr lang="en-US" sz="2133" dirty="0">
                <a:solidFill>
                  <a:srgbClr val="212121"/>
                </a:solidFill>
              </a:rPr>
              <a:t> JM, </a:t>
            </a:r>
            <a:r>
              <a:rPr lang="en-US" sz="2133" dirty="0" err="1">
                <a:solidFill>
                  <a:srgbClr val="212121"/>
                </a:solidFill>
              </a:rPr>
              <a:t>Beaufrère</a:t>
            </a:r>
            <a:r>
              <a:rPr lang="en-US" sz="2133" dirty="0">
                <a:solidFill>
                  <a:srgbClr val="212121"/>
                </a:solidFill>
              </a:rPr>
              <a:t> B, </a:t>
            </a:r>
            <a:r>
              <a:rPr lang="en-US" sz="2133" dirty="0" err="1">
                <a:solidFill>
                  <a:srgbClr val="212121"/>
                </a:solidFill>
              </a:rPr>
              <a:t>Couratier</a:t>
            </a:r>
            <a:r>
              <a:rPr lang="en-US" sz="2133" dirty="0">
                <a:solidFill>
                  <a:srgbClr val="212121"/>
                </a:solidFill>
              </a:rPr>
              <a:t> P. Factors correlated with hypermetabolism in patients with amyotrophic lateral sclerosis. Am J Clin </a:t>
            </a:r>
            <a:r>
              <a:rPr lang="en-US" sz="2133" dirty="0" err="1">
                <a:solidFill>
                  <a:srgbClr val="212121"/>
                </a:solidFill>
              </a:rPr>
              <a:t>Nutr</a:t>
            </a:r>
            <a:r>
              <a:rPr lang="en-US" sz="2133" dirty="0">
                <a:solidFill>
                  <a:srgbClr val="212121"/>
                </a:solidFill>
              </a:rPr>
              <a:t>. 2001 Sep;74(3):328-34. </a:t>
            </a:r>
            <a:r>
              <a:rPr lang="en-US" sz="2133" dirty="0" err="1">
                <a:solidFill>
                  <a:srgbClr val="212121"/>
                </a:solidFill>
              </a:rPr>
              <a:t>doi</a:t>
            </a:r>
            <a:r>
              <a:rPr lang="en-US" sz="2133" dirty="0">
                <a:solidFill>
                  <a:srgbClr val="212121"/>
                </a:solidFill>
              </a:rPr>
              <a:t>: 10.1093/</a:t>
            </a:r>
            <a:r>
              <a:rPr lang="en-US" sz="2133" dirty="0" err="1">
                <a:solidFill>
                  <a:srgbClr val="212121"/>
                </a:solidFill>
              </a:rPr>
              <a:t>ajcn</a:t>
            </a:r>
            <a:r>
              <a:rPr lang="en-US" sz="2133" dirty="0">
                <a:solidFill>
                  <a:srgbClr val="212121"/>
                </a:solidFill>
              </a:rPr>
              <a:t>/74.3.328. PMID: 11522556.</a:t>
            </a:r>
          </a:p>
          <a:p>
            <a:pPr marL="0" indent="0">
              <a:buNone/>
            </a:pPr>
            <a:r>
              <a:rPr lang="en-US" sz="2133" dirty="0">
                <a:solidFill>
                  <a:srgbClr val="212121"/>
                </a:solidFill>
              </a:rPr>
              <a:t>11. Jean Claude </a:t>
            </a:r>
            <a:r>
              <a:rPr lang="en-US" sz="2133" dirty="0" err="1">
                <a:solidFill>
                  <a:srgbClr val="212121"/>
                </a:solidFill>
              </a:rPr>
              <a:t>Desport</a:t>
            </a:r>
            <a:r>
              <a:rPr lang="en-US" sz="2133" dirty="0">
                <a:solidFill>
                  <a:srgbClr val="212121"/>
                </a:solidFill>
              </a:rPr>
              <a:t>, Pierre Marie Preux, Cao Tri Truong, Laurent </a:t>
            </a:r>
            <a:r>
              <a:rPr lang="en-US" sz="2133" dirty="0" err="1">
                <a:solidFill>
                  <a:srgbClr val="212121"/>
                </a:solidFill>
              </a:rPr>
              <a:t>Courat</a:t>
            </a:r>
            <a:r>
              <a:rPr lang="en-US" sz="2133" dirty="0">
                <a:solidFill>
                  <a:srgbClr val="212121"/>
                </a:solidFill>
              </a:rPr>
              <a:t>, Jean Michel </a:t>
            </a:r>
            <a:r>
              <a:rPr lang="en-US" sz="2133" dirty="0" err="1">
                <a:solidFill>
                  <a:srgbClr val="212121"/>
                </a:solidFill>
              </a:rPr>
              <a:t>Vallat</a:t>
            </a:r>
            <a:r>
              <a:rPr lang="en-US" sz="2133" dirty="0">
                <a:solidFill>
                  <a:srgbClr val="212121"/>
                </a:solidFill>
              </a:rPr>
              <a:t>, Philippe </a:t>
            </a:r>
            <a:r>
              <a:rPr lang="en-US" sz="2133" dirty="0" err="1">
                <a:solidFill>
                  <a:srgbClr val="212121"/>
                </a:solidFill>
              </a:rPr>
              <a:t>Couratier</a:t>
            </a:r>
            <a:r>
              <a:rPr lang="en-US" sz="2133" dirty="0">
                <a:solidFill>
                  <a:srgbClr val="212121"/>
                </a:solidFill>
              </a:rPr>
              <a:t> (2000) Nutritional assessment and survival in ALS patients, Amyotrophic Lateral Sclerosis and Other Motor Neuron Disorders, 1:2, 91-96, DOI: 10.1080/14660820050515386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09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4CDA3-BBAB-B852-F669-DD87C5F5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B0BFF-235B-4172-33CE-0B9896195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332" y="1159727"/>
            <a:ext cx="10697729" cy="3323757"/>
          </a:xfrm>
        </p:spPr>
        <p:txBody>
          <a:bodyPr>
            <a:normAutofit fontScale="92500" lnSpcReduction="20000"/>
          </a:bodyPr>
          <a:lstStyle/>
          <a:p>
            <a:r>
              <a:rPr lang="en-US" sz="2133" dirty="0"/>
              <a:t>12. </a:t>
            </a:r>
            <a:r>
              <a:rPr lang="en-US" sz="2133" dirty="0">
                <a:solidFill>
                  <a:srgbClr val="212121"/>
                </a:solidFill>
              </a:rPr>
              <a:t>Ellis AC, Rosenfeld J. Which equation best predicts energy expenditure in amyotrophic lateral sclerosis? J Am Diet Assoc. 2011 Nov;111(11):1680-7. </a:t>
            </a:r>
            <a:r>
              <a:rPr lang="en-US" sz="2133" dirty="0" err="1">
                <a:solidFill>
                  <a:srgbClr val="212121"/>
                </a:solidFill>
              </a:rPr>
              <a:t>doi</a:t>
            </a:r>
            <a:r>
              <a:rPr lang="en-US" sz="2133" dirty="0">
                <a:solidFill>
                  <a:srgbClr val="212121"/>
                </a:solidFill>
              </a:rPr>
              <a:t>: 10.1016/j.jada.2011.08.002. PMID: 22027050.</a:t>
            </a:r>
          </a:p>
          <a:p>
            <a:r>
              <a:rPr lang="en-US" sz="2133" dirty="0">
                <a:solidFill>
                  <a:srgbClr val="212121"/>
                </a:solidFill>
              </a:rPr>
              <a:t>13. </a:t>
            </a:r>
            <a:r>
              <a:rPr lang="en-US" sz="2133" dirty="0"/>
              <a:t>Marin B, </a:t>
            </a:r>
            <a:r>
              <a:rPr lang="en-US" sz="2133" dirty="0" err="1"/>
              <a:t>Desport</a:t>
            </a:r>
            <a:r>
              <a:rPr lang="en-US" sz="2133" dirty="0"/>
              <a:t> JC, </a:t>
            </a:r>
            <a:r>
              <a:rPr lang="en-US" sz="2133" dirty="0" err="1"/>
              <a:t>Kajeu</a:t>
            </a:r>
            <a:r>
              <a:rPr lang="en-US" sz="2133" dirty="0"/>
              <a:t> P, Jesus P, </a:t>
            </a:r>
            <a:r>
              <a:rPr lang="en-US" sz="2133" dirty="0" err="1"/>
              <a:t>Nicolaud</a:t>
            </a:r>
            <a:r>
              <a:rPr lang="en-US" sz="2133" dirty="0"/>
              <a:t> B, Nicol M, Preux PM, </a:t>
            </a:r>
            <a:r>
              <a:rPr lang="en-US" sz="2133" dirty="0" err="1"/>
              <a:t>Couratier</a:t>
            </a:r>
            <a:r>
              <a:rPr lang="en-US" sz="2133" dirty="0"/>
              <a:t> P. Alteration of nutritional status at diagnosis is a prognostic factor for survival of amyotrophic lateral sclerosis patients. J Neurol </a:t>
            </a:r>
            <a:r>
              <a:rPr lang="en-US" sz="2133" dirty="0" err="1"/>
              <a:t>Neurosurg</a:t>
            </a:r>
            <a:r>
              <a:rPr lang="en-US" sz="2133" dirty="0"/>
              <a:t> Psychiatry. 2011 Jun;82(6):628-34. </a:t>
            </a:r>
            <a:r>
              <a:rPr lang="en-US" sz="2133" dirty="0" err="1"/>
              <a:t>doi</a:t>
            </a:r>
            <a:r>
              <a:rPr lang="en-US" sz="2133" dirty="0"/>
              <a:t>: 10.1136/jnnp.2010.211474. </a:t>
            </a:r>
            <a:r>
              <a:rPr lang="en-US" sz="2133" dirty="0" err="1"/>
              <a:t>Epub</a:t>
            </a:r>
            <a:r>
              <a:rPr lang="en-US" sz="2133" dirty="0"/>
              <a:t> 2010 Nov 19. PMID: 21097551.</a:t>
            </a:r>
          </a:p>
          <a:p>
            <a:r>
              <a:rPr lang="en-US" sz="2133" dirty="0"/>
              <a:t>14. </a:t>
            </a:r>
            <a:r>
              <a:rPr lang="en-US" sz="2133" dirty="0">
                <a:solidFill>
                  <a:srgbClr val="212121"/>
                </a:solidFill>
              </a:rPr>
              <a:t>Guillot SJ, </a:t>
            </a:r>
            <a:r>
              <a:rPr lang="en-US" sz="2133" dirty="0" err="1">
                <a:solidFill>
                  <a:srgbClr val="212121"/>
                </a:solidFill>
              </a:rPr>
              <a:t>Bolborea</a:t>
            </a:r>
            <a:r>
              <a:rPr lang="en-US" sz="2133" dirty="0">
                <a:solidFill>
                  <a:srgbClr val="212121"/>
                </a:solidFill>
              </a:rPr>
              <a:t> M, Dupuis L. Dysregulation of energy homeostasis in amyotrophic lateral sclerosis. </a:t>
            </a:r>
            <a:r>
              <a:rPr lang="en-US" sz="2133" dirty="0" err="1">
                <a:solidFill>
                  <a:srgbClr val="212121"/>
                </a:solidFill>
              </a:rPr>
              <a:t>Curr</a:t>
            </a:r>
            <a:r>
              <a:rPr lang="en-US" sz="2133" dirty="0">
                <a:solidFill>
                  <a:srgbClr val="212121"/>
                </a:solidFill>
              </a:rPr>
              <a:t> </a:t>
            </a:r>
            <a:r>
              <a:rPr lang="en-US" sz="2133" dirty="0" err="1">
                <a:solidFill>
                  <a:srgbClr val="212121"/>
                </a:solidFill>
              </a:rPr>
              <a:t>Opin</a:t>
            </a:r>
            <a:r>
              <a:rPr lang="en-US" sz="2133" dirty="0">
                <a:solidFill>
                  <a:srgbClr val="212121"/>
                </a:solidFill>
              </a:rPr>
              <a:t> Neurol. 2021 Oct 1;34(5):773-780. </a:t>
            </a:r>
            <a:r>
              <a:rPr lang="en-US" sz="2133" dirty="0" err="1">
                <a:solidFill>
                  <a:srgbClr val="212121"/>
                </a:solidFill>
              </a:rPr>
              <a:t>doi</a:t>
            </a:r>
            <a:r>
              <a:rPr lang="en-US" sz="2133" dirty="0">
                <a:solidFill>
                  <a:srgbClr val="212121"/>
                </a:solidFill>
              </a:rPr>
              <a:t>: 10.1097/WCO.0000000000000982. PMID: 34343139.</a:t>
            </a:r>
            <a:endParaRPr lang="en-US" sz="2133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FA30-57D8-2EF2-DFCD-868BC2DC4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71B99-4D28-EE3E-4E79-0C73DFA9F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332" y="898332"/>
            <a:ext cx="10697729" cy="3585153"/>
          </a:xfrm>
        </p:spPr>
        <p:txBody>
          <a:bodyPr>
            <a:normAutofit fontScale="85000" lnSpcReduction="20000"/>
          </a:bodyPr>
          <a:lstStyle/>
          <a:p>
            <a:r>
              <a:rPr lang="en-US" sz="2133" dirty="0"/>
              <a:t>15. </a:t>
            </a:r>
            <a:r>
              <a:rPr lang="en-US" sz="2133" dirty="0" err="1">
                <a:solidFill>
                  <a:srgbClr val="212121"/>
                </a:solidFill>
              </a:rPr>
              <a:t>Ferri</a:t>
            </a:r>
            <a:r>
              <a:rPr lang="en-US" sz="2133" dirty="0">
                <a:solidFill>
                  <a:srgbClr val="212121"/>
                </a:solidFill>
              </a:rPr>
              <a:t> A, </a:t>
            </a:r>
            <a:r>
              <a:rPr lang="en-US" sz="2133" dirty="0" err="1">
                <a:solidFill>
                  <a:srgbClr val="212121"/>
                </a:solidFill>
              </a:rPr>
              <a:t>Coccurello</a:t>
            </a:r>
            <a:r>
              <a:rPr lang="en-US" sz="2133" dirty="0">
                <a:solidFill>
                  <a:srgbClr val="212121"/>
                </a:solidFill>
              </a:rPr>
              <a:t> R. What is "Hyper" in the ALS Hypermetabolism? Mediators </a:t>
            </a:r>
            <a:r>
              <a:rPr lang="en-US" sz="2133" dirty="0" err="1">
                <a:solidFill>
                  <a:srgbClr val="212121"/>
                </a:solidFill>
              </a:rPr>
              <a:t>Inflamm</a:t>
            </a:r>
            <a:r>
              <a:rPr lang="en-US" sz="2133" dirty="0">
                <a:solidFill>
                  <a:srgbClr val="212121"/>
                </a:solidFill>
              </a:rPr>
              <a:t>. 2017;2017:7821672. </a:t>
            </a:r>
            <a:r>
              <a:rPr lang="en-US" sz="2133" dirty="0" err="1">
                <a:solidFill>
                  <a:srgbClr val="212121"/>
                </a:solidFill>
              </a:rPr>
              <a:t>doi</a:t>
            </a:r>
            <a:r>
              <a:rPr lang="en-US" sz="2133" dirty="0">
                <a:solidFill>
                  <a:srgbClr val="212121"/>
                </a:solidFill>
              </a:rPr>
              <a:t>: 10.1155/2017/7821672. </a:t>
            </a:r>
            <a:r>
              <a:rPr lang="en-US" sz="2133" dirty="0" err="1">
                <a:solidFill>
                  <a:srgbClr val="212121"/>
                </a:solidFill>
              </a:rPr>
              <a:t>Epub</a:t>
            </a:r>
            <a:r>
              <a:rPr lang="en-US" sz="2133" dirty="0">
                <a:solidFill>
                  <a:srgbClr val="212121"/>
                </a:solidFill>
              </a:rPr>
              <a:t> 2017 Sep 7. PMID: 29081604; PMCID: PMC5610793.</a:t>
            </a:r>
          </a:p>
          <a:p>
            <a:r>
              <a:rPr lang="en-US" sz="2133" dirty="0">
                <a:solidFill>
                  <a:srgbClr val="212121"/>
                </a:solidFill>
              </a:rPr>
              <a:t>16. </a:t>
            </a:r>
            <a:r>
              <a:rPr lang="en-US" sz="2133" dirty="0" err="1">
                <a:solidFill>
                  <a:srgbClr val="212121"/>
                </a:solidFill>
              </a:rPr>
              <a:t>Fayemendy</a:t>
            </a:r>
            <a:r>
              <a:rPr lang="en-US" sz="2133" dirty="0">
                <a:solidFill>
                  <a:srgbClr val="212121"/>
                </a:solidFill>
              </a:rPr>
              <a:t> P, Marin B, </a:t>
            </a:r>
            <a:r>
              <a:rPr lang="en-US" sz="2133" dirty="0" err="1">
                <a:solidFill>
                  <a:srgbClr val="212121"/>
                </a:solidFill>
              </a:rPr>
              <a:t>Labrunie</a:t>
            </a:r>
            <a:r>
              <a:rPr lang="en-US" sz="2133" dirty="0">
                <a:solidFill>
                  <a:srgbClr val="212121"/>
                </a:solidFill>
              </a:rPr>
              <a:t> A, </a:t>
            </a:r>
            <a:r>
              <a:rPr lang="en-US" sz="2133" dirty="0" err="1">
                <a:solidFill>
                  <a:srgbClr val="212121"/>
                </a:solidFill>
              </a:rPr>
              <a:t>Boirie</a:t>
            </a:r>
            <a:r>
              <a:rPr lang="en-US" sz="2133" dirty="0">
                <a:solidFill>
                  <a:srgbClr val="212121"/>
                </a:solidFill>
              </a:rPr>
              <a:t> Y, </a:t>
            </a:r>
            <a:r>
              <a:rPr lang="en-US" sz="2133" dirty="0" err="1">
                <a:solidFill>
                  <a:srgbClr val="212121"/>
                </a:solidFill>
              </a:rPr>
              <a:t>Walrand</a:t>
            </a:r>
            <a:r>
              <a:rPr lang="en-US" sz="2133" dirty="0">
                <a:solidFill>
                  <a:srgbClr val="212121"/>
                </a:solidFill>
              </a:rPr>
              <a:t> S, </a:t>
            </a:r>
            <a:r>
              <a:rPr lang="en-US" sz="2133" dirty="0" err="1">
                <a:solidFill>
                  <a:srgbClr val="212121"/>
                </a:solidFill>
              </a:rPr>
              <a:t>Achamrah</a:t>
            </a:r>
            <a:r>
              <a:rPr lang="en-US" sz="2133" dirty="0">
                <a:solidFill>
                  <a:srgbClr val="212121"/>
                </a:solidFill>
              </a:rPr>
              <a:t> N, </a:t>
            </a:r>
            <a:r>
              <a:rPr lang="en-US" sz="2133" dirty="0" err="1">
                <a:solidFill>
                  <a:srgbClr val="212121"/>
                </a:solidFill>
              </a:rPr>
              <a:t>Coëffier</a:t>
            </a:r>
            <a:r>
              <a:rPr lang="en-US" sz="2133" dirty="0">
                <a:solidFill>
                  <a:srgbClr val="212121"/>
                </a:solidFill>
              </a:rPr>
              <a:t> M, Preux PM, </a:t>
            </a:r>
            <a:r>
              <a:rPr lang="en-US" sz="2133" dirty="0" err="1">
                <a:solidFill>
                  <a:srgbClr val="212121"/>
                </a:solidFill>
              </a:rPr>
              <a:t>Lautrette</a:t>
            </a:r>
            <a:r>
              <a:rPr lang="en-US" sz="2133" dirty="0">
                <a:solidFill>
                  <a:srgbClr val="212121"/>
                </a:solidFill>
              </a:rPr>
              <a:t> G, </a:t>
            </a:r>
            <a:r>
              <a:rPr lang="en-US" sz="2133" dirty="0" err="1">
                <a:solidFill>
                  <a:srgbClr val="212121"/>
                </a:solidFill>
              </a:rPr>
              <a:t>Desport</a:t>
            </a:r>
            <a:r>
              <a:rPr lang="en-US" sz="2133" dirty="0">
                <a:solidFill>
                  <a:srgbClr val="212121"/>
                </a:solidFill>
              </a:rPr>
              <a:t> JC, </a:t>
            </a:r>
            <a:r>
              <a:rPr lang="en-US" sz="2133" dirty="0" err="1">
                <a:solidFill>
                  <a:srgbClr val="212121"/>
                </a:solidFill>
              </a:rPr>
              <a:t>Couratier</a:t>
            </a:r>
            <a:r>
              <a:rPr lang="en-US" sz="2133" dirty="0">
                <a:solidFill>
                  <a:srgbClr val="212121"/>
                </a:solidFill>
              </a:rPr>
              <a:t> P, </a:t>
            </a:r>
            <a:r>
              <a:rPr lang="en-US" sz="2133" dirty="0" err="1">
                <a:solidFill>
                  <a:srgbClr val="212121"/>
                </a:solidFill>
              </a:rPr>
              <a:t>Jésus</a:t>
            </a:r>
            <a:r>
              <a:rPr lang="en-US" sz="2133" dirty="0">
                <a:solidFill>
                  <a:srgbClr val="212121"/>
                </a:solidFill>
              </a:rPr>
              <a:t> P. Hypermetabolism is a reality in amyotrophic lateral sclerosis compared to healthy subjects. J Neurol Sci. 2021 Jan 15;420:117257. </a:t>
            </a:r>
            <a:r>
              <a:rPr lang="en-US" sz="2133" dirty="0" err="1">
                <a:solidFill>
                  <a:srgbClr val="212121"/>
                </a:solidFill>
              </a:rPr>
              <a:t>doi</a:t>
            </a:r>
            <a:r>
              <a:rPr lang="en-US" sz="2133" dirty="0">
                <a:solidFill>
                  <a:srgbClr val="212121"/>
                </a:solidFill>
              </a:rPr>
              <a:t>: 10.1016/j.jns.2020.117257. </a:t>
            </a:r>
            <a:r>
              <a:rPr lang="en-US" sz="2133" dirty="0" err="1">
                <a:solidFill>
                  <a:srgbClr val="212121"/>
                </a:solidFill>
              </a:rPr>
              <a:t>Epub</a:t>
            </a:r>
            <a:r>
              <a:rPr lang="en-US" sz="2133" dirty="0">
                <a:solidFill>
                  <a:srgbClr val="212121"/>
                </a:solidFill>
              </a:rPr>
              <a:t> 2020 Dec 3. PMID: 33290920.</a:t>
            </a:r>
          </a:p>
          <a:p>
            <a:r>
              <a:rPr lang="en-US" sz="2133" dirty="0">
                <a:solidFill>
                  <a:srgbClr val="212121"/>
                </a:solidFill>
              </a:rPr>
              <a:t>17. Georges M, </a:t>
            </a:r>
            <a:r>
              <a:rPr lang="en-US" sz="2133" dirty="0" err="1">
                <a:solidFill>
                  <a:srgbClr val="212121"/>
                </a:solidFill>
              </a:rPr>
              <a:t>Morélot-Panzini</a:t>
            </a:r>
            <a:r>
              <a:rPr lang="en-US" sz="2133" dirty="0">
                <a:solidFill>
                  <a:srgbClr val="212121"/>
                </a:solidFill>
              </a:rPr>
              <a:t> C, </a:t>
            </a:r>
            <a:r>
              <a:rPr lang="en-US" sz="2133" dirty="0" err="1">
                <a:solidFill>
                  <a:srgbClr val="212121"/>
                </a:solidFill>
              </a:rPr>
              <a:t>Similowski</a:t>
            </a:r>
            <a:r>
              <a:rPr lang="en-US" sz="2133" dirty="0">
                <a:solidFill>
                  <a:srgbClr val="212121"/>
                </a:solidFill>
              </a:rPr>
              <a:t> T, Gonzalez-Bermejo J. Noninvasive ventilation reduces energy expenditure in amyotrophic lateral sclerosis. BMC </a:t>
            </a:r>
            <a:r>
              <a:rPr lang="en-US" sz="2133" dirty="0" err="1">
                <a:solidFill>
                  <a:srgbClr val="212121"/>
                </a:solidFill>
              </a:rPr>
              <a:t>Pulm</a:t>
            </a:r>
            <a:r>
              <a:rPr lang="en-US" sz="2133" dirty="0">
                <a:solidFill>
                  <a:srgbClr val="212121"/>
                </a:solidFill>
              </a:rPr>
              <a:t> Med. 2014 Feb 7;14:17. </a:t>
            </a:r>
            <a:r>
              <a:rPr lang="en-US" sz="2133" dirty="0" err="1">
                <a:solidFill>
                  <a:srgbClr val="212121"/>
                </a:solidFill>
              </a:rPr>
              <a:t>doi</a:t>
            </a:r>
            <a:r>
              <a:rPr lang="en-US" sz="2133" dirty="0">
                <a:solidFill>
                  <a:srgbClr val="212121"/>
                </a:solidFill>
              </a:rPr>
              <a:t>: 10.1186/1471-2466-14-17. PMID: 24507664; PMCID: PMC3922008.</a:t>
            </a:r>
          </a:p>
          <a:p>
            <a:r>
              <a:rPr lang="en-US" sz="2133" dirty="0">
                <a:solidFill>
                  <a:srgbClr val="212121"/>
                </a:solidFill>
              </a:rPr>
              <a:t>18 </a:t>
            </a:r>
            <a:r>
              <a:rPr lang="en-US" sz="2133" dirty="0" err="1">
                <a:solidFill>
                  <a:srgbClr val="212121"/>
                </a:solidFill>
              </a:rPr>
              <a:t>Salvioni</a:t>
            </a:r>
            <a:r>
              <a:rPr lang="en-US" sz="2133" dirty="0">
                <a:solidFill>
                  <a:srgbClr val="212121"/>
                </a:solidFill>
              </a:rPr>
              <a:t> CC, </a:t>
            </a:r>
            <a:r>
              <a:rPr lang="en-US" sz="2133" dirty="0" err="1">
                <a:solidFill>
                  <a:srgbClr val="212121"/>
                </a:solidFill>
              </a:rPr>
              <a:t>Stanich</a:t>
            </a:r>
            <a:r>
              <a:rPr lang="en-US" sz="2133" dirty="0">
                <a:solidFill>
                  <a:srgbClr val="212121"/>
                </a:solidFill>
              </a:rPr>
              <a:t> P, Almeida CS, Oliveira AS. Nutritional care in motor </a:t>
            </a:r>
            <a:r>
              <a:rPr lang="en-US" sz="2133" dirty="0" err="1">
                <a:solidFill>
                  <a:srgbClr val="212121"/>
                </a:solidFill>
              </a:rPr>
              <a:t>neurone</a:t>
            </a:r>
            <a:r>
              <a:rPr lang="en-US" sz="2133" dirty="0">
                <a:solidFill>
                  <a:srgbClr val="212121"/>
                </a:solidFill>
              </a:rPr>
              <a:t> disease/ amyotrophic lateral sclerosis. </a:t>
            </a:r>
            <a:r>
              <a:rPr lang="en-US" sz="2133" dirty="0" err="1">
                <a:solidFill>
                  <a:srgbClr val="212121"/>
                </a:solidFill>
              </a:rPr>
              <a:t>Arq</a:t>
            </a:r>
            <a:r>
              <a:rPr lang="en-US" sz="2133" dirty="0">
                <a:solidFill>
                  <a:srgbClr val="212121"/>
                </a:solidFill>
              </a:rPr>
              <a:t> </a:t>
            </a:r>
            <a:r>
              <a:rPr lang="en-US" sz="2133" dirty="0" err="1">
                <a:solidFill>
                  <a:srgbClr val="212121"/>
                </a:solidFill>
              </a:rPr>
              <a:t>Neuropsiquiatr</a:t>
            </a:r>
            <a:r>
              <a:rPr lang="en-US" sz="2133" dirty="0">
                <a:solidFill>
                  <a:srgbClr val="212121"/>
                </a:solidFill>
              </a:rPr>
              <a:t>. 2014 Feb;72(2):157-63. </a:t>
            </a:r>
            <a:r>
              <a:rPr lang="en-US" sz="2133" dirty="0" err="1">
                <a:solidFill>
                  <a:srgbClr val="212121"/>
                </a:solidFill>
              </a:rPr>
              <a:t>doi</a:t>
            </a:r>
            <a:r>
              <a:rPr lang="en-US" sz="2133" dirty="0">
                <a:solidFill>
                  <a:srgbClr val="212121"/>
                </a:solidFill>
              </a:rPr>
              <a:t>: 10.1590/0004-282X20130185. PMID: 24604371.</a:t>
            </a:r>
            <a:endParaRPr lang="en-US" sz="2133" dirty="0"/>
          </a:p>
        </p:txBody>
      </p:sp>
    </p:spTree>
    <p:extLst>
      <p:ext uri="{BB962C8B-B14F-4D97-AF65-F5344CB8AC3E}">
        <p14:creationId xmlns:p14="http://schemas.microsoft.com/office/powerpoint/2010/main" val="3196415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14CA-B8CA-D8EA-0230-7F8ACB49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DB9A8-AE25-DE78-3114-B240AE24B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332" y="1100254"/>
            <a:ext cx="10697729" cy="33832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133" dirty="0"/>
              <a:t>19. Burgos R, </a:t>
            </a:r>
            <a:r>
              <a:rPr lang="en-US" sz="2133" dirty="0" err="1"/>
              <a:t>Bretón</a:t>
            </a:r>
            <a:r>
              <a:rPr lang="en-US" sz="2133" dirty="0"/>
              <a:t> I, </a:t>
            </a:r>
            <a:r>
              <a:rPr lang="en-US" sz="2133" dirty="0" err="1"/>
              <a:t>Cereda</a:t>
            </a:r>
            <a:r>
              <a:rPr lang="en-US" sz="2133" dirty="0"/>
              <a:t> E, </a:t>
            </a:r>
            <a:r>
              <a:rPr lang="en-US" sz="2133" dirty="0" err="1"/>
              <a:t>Desport</a:t>
            </a:r>
            <a:r>
              <a:rPr lang="en-US" sz="2133" dirty="0"/>
              <a:t> JC, </a:t>
            </a:r>
            <a:r>
              <a:rPr lang="en-US" sz="2133" dirty="0" err="1"/>
              <a:t>Dziewas</a:t>
            </a:r>
            <a:r>
              <a:rPr lang="en-US" sz="2133" dirty="0"/>
              <a:t> R, </a:t>
            </a:r>
            <a:r>
              <a:rPr lang="en-US" sz="2133" dirty="0" err="1"/>
              <a:t>Genton</a:t>
            </a:r>
            <a:r>
              <a:rPr lang="en-US" sz="2133" dirty="0"/>
              <a:t> L, Gomes F, </a:t>
            </a:r>
            <a:r>
              <a:rPr lang="en-US" sz="2133" dirty="0" err="1"/>
              <a:t>Jésus</a:t>
            </a:r>
            <a:r>
              <a:rPr lang="en-US" sz="2133" dirty="0"/>
              <a:t> P, </a:t>
            </a:r>
            <a:r>
              <a:rPr lang="en-US" sz="2133" dirty="0" err="1"/>
              <a:t>Leischker</a:t>
            </a:r>
            <a:r>
              <a:rPr lang="en-US" sz="2133" dirty="0"/>
              <a:t> A, </a:t>
            </a:r>
            <a:r>
              <a:rPr lang="en-US" sz="2133" dirty="0" err="1"/>
              <a:t>Muscaritoli</a:t>
            </a:r>
            <a:r>
              <a:rPr lang="en-US" sz="2133" dirty="0"/>
              <a:t> M, </a:t>
            </a:r>
            <a:r>
              <a:rPr lang="en-US" sz="2133" dirty="0" err="1"/>
              <a:t>Poulia</a:t>
            </a:r>
            <a:r>
              <a:rPr lang="en-US" sz="2133" dirty="0"/>
              <a:t> KA, </a:t>
            </a:r>
            <a:r>
              <a:rPr lang="en-US" sz="2133" dirty="0" err="1"/>
              <a:t>Preiser</a:t>
            </a:r>
            <a:r>
              <a:rPr lang="en-US" sz="2133" dirty="0"/>
              <a:t> JC, Van der </a:t>
            </a:r>
            <a:r>
              <a:rPr lang="en-US" sz="2133" dirty="0" err="1"/>
              <a:t>Marck</a:t>
            </a:r>
            <a:r>
              <a:rPr lang="en-US" sz="2133" dirty="0"/>
              <a:t> M, Wirth R, Singer P, Bischoff SC. ESPEN guideline clinical nutrition in neurology. Clin </a:t>
            </a:r>
            <a:r>
              <a:rPr lang="en-US" sz="2133" dirty="0" err="1"/>
              <a:t>Nutr</a:t>
            </a:r>
            <a:r>
              <a:rPr lang="en-US" sz="2133" dirty="0"/>
              <a:t>. 2018 Feb;37(1):354-396. </a:t>
            </a:r>
            <a:r>
              <a:rPr lang="en-US" sz="2133" dirty="0" err="1"/>
              <a:t>doi</a:t>
            </a:r>
            <a:r>
              <a:rPr lang="en-US" sz="2133" dirty="0"/>
              <a:t>: 10.1016/j.clnu.2017.09.003. </a:t>
            </a:r>
            <a:r>
              <a:rPr lang="en-US" sz="2133" dirty="0" err="1"/>
              <a:t>Epub</a:t>
            </a:r>
            <a:r>
              <a:rPr lang="en-US" sz="2133" dirty="0"/>
              <a:t> 2017 Sep 22. PMID: 29274834.</a:t>
            </a:r>
          </a:p>
          <a:p>
            <a:pPr marL="0" indent="0">
              <a:buNone/>
            </a:pPr>
            <a:r>
              <a:rPr lang="en-US" sz="2133" dirty="0"/>
              <a:t>20. </a:t>
            </a:r>
            <a:r>
              <a:rPr lang="en-US" sz="2133" dirty="0" err="1"/>
              <a:t>Weijs</a:t>
            </a:r>
            <a:r>
              <a:rPr lang="en-US" sz="2133" dirty="0"/>
              <a:t> P.J.M., Hypermetabolism, is it Real? The example of amyotrophic lateral sclerosis. J Am Diet Assoc. 2011 Nov; 111: 1670-1673</a:t>
            </a:r>
          </a:p>
          <a:p>
            <a:pPr marL="0" indent="0">
              <a:buNone/>
            </a:pPr>
            <a:r>
              <a:rPr lang="en-US" sz="2133" dirty="0"/>
              <a:t>21. Sherman M.S., Pillai A., Jackson A., Heiman-Patterson T., Standard equations are not accurate in assessing resting energy expenditure in patients with amyotrophic lateral sclerosis. J </a:t>
            </a:r>
            <a:r>
              <a:rPr lang="en-US" sz="2133" dirty="0" err="1"/>
              <a:t>Parenter</a:t>
            </a:r>
            <a:r>
              <a:rPr lang="en-US" sz="2133" dirty="0"/>
              <a:t> Enteral </a:t>
            </a:r>
            <a:r>
              <a:rPr lang="en-US" sz="2133" dirty="0" err="1"/>
              <a:t>Nutr</a:t>
            </a:r>
            <a:r>
              <a:rPr lang="en-US" sz="2133" dirty="0"/>
              <a:t>. 2004; 28: 442-446</a:t>
            </a:r>
          </a:p>
        </p:txBody>
      </p:sp>
    </p:spTree>
    <p:extLst>
      <p:ext uri="{BB962C8B-B14F-4D97-AF65-F5344CB8AC3E}">
        <p14:creationId xmlns:p14="http://schemas.microsoft.com/office/powerpoint/2010/main" val="2398957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C2EB-5A2D-A793-F06D-03C66D0F0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4FB89-C6E9-212C-FABD-6365F92E7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332" y="1129991"/>
            <a:ext cx="10697729" cy="335349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133" dirty="0"/>
              <a:t>22. </a:t>
            </a:r>
            <a:r>
              <a:rPr lang="en-US" sz="2133" dirty="0" err="1"/>
              <a:t>Kasarskis</a:t>
            </a:r>
            <a:r>
              <a:rPr lang="en-US" sz="2133" dirty="0"/>
              <a:t> E.J., </a:t>
            </a:r>
            <a:r>
              <a:rPr lang="en-US" sz="2133" dirty="0" err="1"/>
              <a:t>Mendiondo</a:t>
            </a:r>
            <a:r>
              <a:rPr lang="en-US" sz="2133" dirty="0"/>
              <a:t> M.S., Matthews D.E., </a:t>
            </a:r>
            <a:r>
              <a:rPr lang="en-US" sz="2133" dirty="0" err="1"/>
              <a:t>Mitsumoto</a:t>
            </a:r>
            <a:r>
              <a:rPr lang="en-US" sz="2133" dirty="0"/>
              <a:t> H., Tandan R., Simmons Z. et </a:t>
            </a:r>
            <a:r>
              <a:rPr lang="en-US" sz="2133" dirty="0" err="1"/>
              <a:t>al.Estimating</a:t>
            </a:r>
            <a:r>
              <a:rPr lang="en-US" sz="2133" dirty="0"/>
              <a:t> daily energy expenditure in individuals with amyotrophic lateral sclerosis 1–3.Am J Clin </a:t>
            </a:r>
            <a:r>
              <a:rPr lang="en-US" sz="2133" dirty="0" err="1"/>
              <a:t>Nutr</a:t>
            </a:r>
            <a:r>
              <a:rPr lang="en-US" sz="2133" dirty="0"/>
              <a:t>. 2014 Apr 1; 99: 792-803.</a:t>
            </a:r>
          </a:p>
          <a:p>
            <a:pPr marL="0" indent="0">
              <a:buNone/>
            </a:pPr>
            <a:r>
              <a:rPr lang="en-US" sz="2133" dirty="0"/>
              <a:t>23. Munoz N, </a:t>
            </a:r>
            <a:r>
              <a:rPr lang="en-US" sz="2133" dirty="0" err="1"/>
              <a:t>Posthauer</a:t>
            </a:r>
            <a:r>
              <a:rPr lang="en-US" sz="2133" dirty="0"/>
              <a:t> ME, </a:t>
            </a:r>
            <a:r>
              <a:rPr lang="en-US" sz="2133" dirty="0" err="1"/>
              <a:t>Cereda</a:t>
            </a:r>
            <a:r>
              <a:rPr lang="en-US" sz="2133" dirty="0"/>
              <a:t> E, </a:t>
            </a:r>
            <a:r>
              <a:rPr lang="en-US" sz="2133" dirty="0" err="1"/>
              <a:t>Schols</a:t>
            </a:r>
            <a:r>
              <a:rPr lang="en-US" sz="2133" dirty="0"/>
              <a:t> JMGA, Haesler E. The Role of Nutrition for Pressure Injury Prevention and Healing: The 2019 International Clinical Practice Guideline Recommendations. Adv Skin Wound Care. 2020 Mar;33(3):123-136. </a:t>
            </a:r>
            <a:r>
              <a:rPr lang="en-US" sz="2133" dirty="0" err="1"/>
              <a:t>doi</a:t>
            </a:r>
            <a:r>
              <a:rPr lang="en-US" sz="2133" dirty="0"/>
              <a:t>: 10.1097/01.ASW.0000653144.90739.ad. PMID: 32058438.</a:t>
            </a:r>
          </a:p>
          <a:p>
            <a:pPr marL="0" indent="0">
              <a:buNone/>
            </a:pPr>
            <a:r>
              <a:rPr lang="en-US" sz="2133" dirty="0"/>
              <a:t>24. </a:t>
            </a:r>
            <a:r>
              <a:rPr lang="en-US" sz="2133" dirty="0" err="1"/>
              <a:t>Saghaleini</a:t>
            </a:r>
            <a:r>
              <a:rPr lang="en-US" sz="2133" dirty="0"/>
              <a:t> SH, </a:t>
            </a:r>
            <a:r>
              <a:rPr lang="en-US" sz="2133" dirty="0" err="1"/>
              <a:t>Dehghan</a:t>
            </a:r>
            <a:r>
              <a:rPr lang="en-US" sz="2133" dirty="0"/>
              <a:t> K, </a:t>
            </a:r>
            <a:r>
              <a:rPr lang="en-US" sz="2133" dirty="0" err="1"/>
              <a:t>Shadvar</a:t>
            </a:r>
            <a:r>
              <a:rPr lang="en-US" sz="2133" dirty="0"/>
              <a:t> K, </a:t>
            </a:r>
            <a:r>
              <a:rPr lang="en-US" sz="2133" dirty="0" err="1"/>
              <a:t>Sanaie</a:t>
            </a:r>
            <a:r>
              <a:rPr lang="en-US" sz="2133" dirty="0"/>
              <a:t> S, </a:t>
            </a:r>
            <a:r>
              <a:rPr lang="en-US" sz="2133" dirty="0" err="1"/>
              <a:t>Mahmoodpoor</a:t>
            </a:r>
            <a:r>
              <a:rPr lang="en-US" sz="2133" dirty="0"/>
              <a:t> A, </a:t>
            </a:r>
            <a:r>
              <a:rPr lang="en-US" sz="2133" dirty="0" err="1"/>
              <a:t>Ostadi</a:t>
            </a:r>
            <a:r>
              <a:rPr lang="en-US" sz="2133" dirty="0"/>
              <a:t> Z. Pressure Ulcer and Nutrition. Indian J Crit Care Med. 2018 Apr;22(4):283-289. </a:t>
            </a:r>
            <a:r>
              <a:rPr lang="en-US" sz="2133" dirty="0" err="1"/>
              <a:t>doi</a:t>
            </a:r>
            <a:r>
              <a:rPr lang="en-US" sz="2133" dirty="0"/>
              <a:t>: 10.4103/ijccm.IJCCM_277_17. PMID: 29743767; PMCID: PMC5930532.</a:t>
            </a:r>
          </a:p>
          <a:p>
            <a:pPr marL="0" indent="0">
              <a:buNone/>
            </a:pPr>
            <a:r>
              <a:rPr lang="en-US" sz="2133" dirty="0"/>
              <a:t>25. </a:t>
            </a:r>
            <a:r>
              <a:rPr lang="en-US" sz="2133" dirty="0">
                <a:solidFill>
                  <a:srgbClr val="343232"/>
                </a:solidFill>
              </a:rPr>
              <a:t>Academy of Nutrition and Dietetics. Pediatric Nutrition Care</a:t>
            </a:r>
            <a:br>
              <a:rPr lang="en-US" sz="2133" dirty="0"/>
            </a:br>
            <a:r>
              <a:rPr lang="en-US" sz="2133" dirty="0">
                <a:solidFill>
                  <a:srgbClr val="343232"/>
                </a:solidFill>
              </a:rPr>
              <a:t>Manual. </a:t>
            </a:r>
            <a:r>
              <a:rPr lang="en-US" sz="2133" u="sng" dirty="0">
                <a:solidFill>
                  <a:srgbClr val="024875"/>
                </a:solidFill>
                <a:hlinkClick r:id="rId2"/>
              </a:rPr>
              <a:t>http://www.nutritioncaremanual.org</a:t>
            </a:r>
            <a:r>
              <a:rPr lang="en-US" sz="2133" dirty="0">
                <a:solidFill>
                  <a:srgbClr val="343232"/>
                </a:solidFill>
              </a:rPr>
              <a:t>. Accessed [4/16/2023].</a:t>
            </a:r>
          </a:p>
          <a:p>
            <a:pPr marL="0" indent="0">
              <a:buNone/>
            </a:pPr>
            <a:endParaRPr lang="en-US" sz="2133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3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DDADF-B215-AD74-902A-9A870575C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C0C55-A355-0E95-09E8-F04BEB485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332" y="1040780"/>
            <a:ext cx="11677513" cy="3442704"/>
          </a:xfrm>
        </p:spPr>
        <p:txBody>
          <a:bodyPr>
            <a:normAutofit fontScale="85000" lnSpcReduction="10000"/>
          </a:bodyPr>
          <a:lstStyle/>
          <a:p>
            <a:r>
              <a:rPr lang="en-US" sz="2133" dirty="0">
                <a:solidFill>
                  <a:srgbClr val="343232"/>
                </a:solidFill>
              </a:rPr>
              <a:t>26. </a:t>
            </a:r>
            <a:r>
              <a:rPr lang="en-US" sz="2133" dirty="0">
                <a:solidFill>
                  <a:srgbClr val="343232"/>
                </a:solidFill>
                <a:hlinkClick r:id="rId2"/>
              </a:rPr>
              <a:t>www.andeal.org</a:t>
            </a:r>
            <a:r>
              <a:rPr lang="en-US" sz="2133" dirty="0">
                <a:solidFill>
                  <a:srgbClr val="343232"/>
                </a:solidFill>
              </a:rPr>
              <a:t>, accessed 4/16/2023.</a:t>
            </a:r>
          </a:p>
          <a:p>
            <a:r>
              <a:rPr lang="en-US" sz="2133" dirty="0">
                <a:solidFill>
                  <a:srgbClr val="343232"/>
                </a:solidFill>
              </a:rPr>
              <a:t>27.</a:t>
            </a:r>
            <a:r>
              <a:rPr lang="en-US" sz="2133" dirty="0">
                <a:solidFill>
                  <a:srgbClr val="343232"/>
                </a:solidFill>
                <a:hlinkClick r:id="rId3"/>
              </a:rPr>
              <a:t>https://bvsms.saude.gov.br/bvs/publicacoes/dietary_guidelines_brazilian_population.pdf</a:t>
            </a:r>
            <a:r>
              <a:rPr lang="en-US" sz="2133" dirty="0">
                <a:solidFill>
                  <a:srgbClr val="343232"/>
                </a:solidFill>
              </a:rPr>
              <a:t>, accessed 4/16/2023.</a:t>
            </a:r>
          </a:p>
          <a:p>
            <a:r>
              <a:rPr lang="en-US" sz="2133" dirty="0">
                <a:solidFill>
                  <a:srgbClr val="343232"/>
                </a:solidFill>
              </a:rPr>
              <a:t>28. Messina S, Vita GL. Clinical management of Duchenne muscular dystrophy: the state of the art. Neurol Sci. 2018 Nov;39(11):1837-1845. </a:t>
            </a:r>
            <a:r>
              <a:rPr lang="en-US" sz="2133" dirty="0" err="1">
                <a:solidFill>
                  <a:srgbClr val="343232"/>
                </a:solidFill>
              </a:rPr>
              <a:t>doi</a:t>
            </a:r>
            <a:r>
              <a:rPr lang="en-US" sz="2133" dirty="0">
                <a:solidFill>
                  <a:srgbClr val="343232"/>
                </a:solidFill>
              </a:rPr>
              <a:t>: 10.1007/s10072-018-3555-3. </a:t>
            </a:r>
            <a:r>
              <a:rPr lang="en-US" sz="2133" dirty="0" err="1">
                <a:solidFill>
                  <a:srgbClr val="343232"/>
                </a:solidFill>
              </a:rPr>
              <a:t>Epub</a:t>
            </a:r>
            <a:r>
              <a:rPr lang="en-US" sz="2133" dirty="0">
                <a:solidFill>
                  <a:srgbClr val="343232"/>
                </a:solidFill>
              </a:rPr>
              <a:t> 2018 Sep 14. PMID: 30218397.</a:t>
            </a:r>
          </a:p>
          <a:p>
            <a:r>
              <a:rPr lang="en-US" sz="2133" dirty="0">
                <a:solidFill>
                  <a:srgbClr val="343232"/>
                </a:solidFill>
              </a:rPr>
              <a:t>29. Braun MM, </a:t>
            </a:r>
            <a:r>
              <a:rPr lang="en-US" sz="2133" dirty="0" err="1">
                <a:solidFill>
                  <a:srgbClr val="343232"/>
                </a:solidFill>
              </a:rPr>
              <a:t>Osecheck</a:t>
            </a:r>
            <a:r>
              <a:rPr lang="en-US" sz="2133" dirty="0">
                <a:solidFill>
                  <a:srgbClr val="343232"/>
                </a:solidFill>
              </a:rPr>
              <a:t> M, Joyce NC. Nutrition assessment and management in amyotrophic lateral sclerosis. Phys Med </a:t>
            </a:r>
            <a:r>
              <a:rPr lang="en-US" sz="2133" dirty="0" err="1">
                <a:solidFill>
                  <a:srgbClr val="343232"/>
                </a:solidFill>
              </a:rPr>
              <a:t>Rehabil</a:t>
            </a:r>
            <a:r>
              <a:rPr lang="en-US" sz="2133" dirty="0">
                <a:solidFill>
                  <a:srgbClr val="343232"/>
                </a:solidFill>
              </a:rPr>
              <a:t> Clin N Am. 2012 Nov;23(4):751-71. </a:t>
            </a:r>
            <a:r>
              <a:rPr lang="en-US" sz="2133" dirty="0" err="1">
                <a:solidFill>
                  <a:srgbClr val="343232"/>
                </a:solidFill>
              </a:rPr>
              <a:t>doi</a:t>
            </a:r>
            <a:r>
              <a:rPr lang="en-US" sz="2133" dirty="0">
                <a:solidFill>
                  <a:srgbClr val="343232"/>
                </a:solidFill>
              </a:rPr>
              <a:t>: 10.1016/j.pmr.2012.08.006. PMID: 23137736.</a:t>
            </a:r>
          </a:p>
          <a:p>
            <a:r>
              <a:rPr lang="en-US" sz="2133" dirty="0">
                <a:solidFill>
                  <a:srgbClr val="343232"/>
                </a:solidFill>
              </a:rPr>
              <a:t>30. Charles M. Mueller. The ASPEN Adult Nutrition Support Core Curriculum, 3rd Edition. Vol Third edition. American Society for Parenteral and Enteral Nutrition; 2017. Accessed April 17, 2023. https://search.ebscohost.com/login.aspx?direct=true&amp;db=nlebk&amp;AN=1831579&amp;site=ehost-live</a:t>
            </a:r>
            <a:endParaRPr lang="en-US" sz="2133" dirty="0"/>
          </a:p>
        </p:txBody>
      </p:sp>
    </p:spTree>
    <p:extLst>
      <p:ext uri="{BB962C8B-B14F-4D97-AF65-F5344CB8AC3E}">
        <p14:creationId xmlns:p14="http://schemas.microsoft.com/office/powerpoint/2010/main" val="1637179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1748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System Font Regular</vt:lpstr>
      <vt:lpstr>Office Theme</vt:lpstr>
      <vt:lpstr>PowerPoint Presentation</vt:lpstr>
      <vt:lpstr>References</vt:lpstr>
      <vt:lpstr>References</vt:lpstr>
      <vt:lpstr>References: </vt:lpstr>
      <vt:lpstr>References</vt:lpstr>
      <vt:lpstr>References:</vt:lpstr>
      <vt:lpstr>References</vt:lpstr>
      <vt:lpstr>References: </vt:lpstr>
      <vt:lpstr>References </vt:lpstr>
      <vt:lpstr>References</vt:lpstr>
      <vt:lpstr>References:</vt:lpstr>
    </vt:vector>
  </TitlesOfParts>
  <Company>NewYork-Presbyterian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Shayne</dc:creator>
  <cp:lastModifiedBy>Robinson, Shayne</cp:lastModifiedBy>
  <cp:revision>1</cp:revision>
  <dcterms:created xsi:type="dcterms:W3CDTF">2023-05-01T16:57:26Z</dcterms:created>
  <dcterms:modified xsi:type="dcterms:W3CDTF">2023-05-01T16:57:46Z</dcterms:modified>
</cp:coreProperties>
</file>